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handoutMasterIdLst>
    <p:handoutMasterId r:id="rId36"/>
  </p:handoutMasterIdLst>
  <p:sldIdLst>
    <p:sldId id="256" r:id="rId2"/>
    <p:sldId id="281" r:id="rId3"/>
    <p:sldId id="277" r:id="rId4"/>
    <p:sldId id="278" r:id="rId5"/>
    <p:sldId id="257" r:id="rId6"/>
    <p:sldId id="280" r:id="rId7"/>
    <p:sldId id="258" r:id="rId8"/>
    <p:sldId id="259" r:id="rId9"/>
    <p:sldId id="284" r:id="rId10"/>
    <p:sldId id="283" r:id="rId11"/>
    <p:sldId id="279" r:id="rId12"/>
    <p:sldId id="286" r:id="rId13"/>
    <p:sldId id="285" r:id="rId14"/>
    <p:sldId id="287" r:id="rId15"/>
    <p:sldId id="288" r:id="rId16"/>
    <p:sldId id="260" r:id="rId17"/>
    <p:sldId id="261" r:id="rId18"/>
    <p:sldId id="262" r:id="rId19"/>
    <p:sldId id="263" r:id="rId20"/>
    <p:sldId id="264" r:id="rId21"/>
    <p:sldId id="289" r:id="rId22"/>
    <p:sldId id="271" r:id="rId23"/>
    <p:sldId id="266" r:id="rId24"/>
    <p:sldId id="267" r:id="rId25"/>
    <p:sldId id="268" r:id="rId26"/>
    <p:sldId id="269" r:id="rId27"/>
    <p:sldId id="270" r:id="rId28"/>
    <p:sldId id="272" r:id="rId29"/>
    <p:sldId id="273" r:id="rId30"/>
    <p:sldId id="274" r:id="rId31"/>
    <p:sldId id="275" r:id="rId32"/>
    <p:sldId id="290" r:id="rId33"/>
    <p:sldId id="291" r:id="rId34"/>
    <p:sldId id="276" r:id="rId35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3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0B3208-1BA1-4672-9BCF-084035D75749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BD4EC-F447-4C7C-81C3-1C5E32FA6D4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292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 dirty="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 dirty="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94BFB2D-E681-4013-8F30-C26E17F73440}" type="datetimeFigureOut">
              <a:rPr lang="en-US" smtClean="0"/>
              <a:t>10/27/2015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79445E-3D9C-431E-9925-C39B732AFB4E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tstudent.org/faq/actsat.htm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snews.com/news/articles/2014/02/11/study-income-gap-between-young-college-and-high-school-grads-widens" TargetMode="External"/><Relationship Id="rId2" Type="http://schemas.openxmlformats.org/officeDocument/2006/relationships/hyperlink" Target="https://www.salliemae.com/plan-for-college/how-america-pays-for-college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higan.gov/documents/mistudentaid/Guidebook_201516_498539_7.pdf" TargetMode="External"/><Relationship Id="rId2" Type="http://schemas.openxmlformats.org/officeDocument/2006/relationships/hyperlink" Target="http://studentnpc.collegeboard.org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College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187824"/>
          </a:xfrm>
        </p:spPr>
        <p:txBody>
          <a:bodyPr>
            <a:normAutofit fontScale="92500" lnSpcReduction="10000"/>
          </a:bodyPr>
          <a:lstStyle/>
          <a:p>
            <a:r>
              <a:rPr lang="en-US" sz="4400" dirty="0" smtClean="0"/>
              <a:t>Review, New, and Seeing Things Through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88724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Grade Point Average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Cumulative GPA is based on semester grades</a:t>
            </a:r>
          </a:p>
          <a:p>
            <a:pPr lvl="1"/>
            <a:r>
              <a:rPr lang="en-US" dirty="0" smtClean="0"/>
              <a:t>Religion grade is factored into GPA</a:t>
            </a:r>
          </a:p>
          <a:p>
            <a:r>
              <a:rPr lang="en-US" dirty="0" smtClean="0"/>
              <a:t>One of the first things colleges look at when considering applicant</a:t>
            </a:r>
          </a:p>
          <a:p>
            <a:pPr lvl="1"/>
            <a:r>
              <a:rPr lang="en-US" b="1" dirty="0" smtClean="0"/>
              <a:t>Rule  of Thumb #2: </a:t>
            </a:r>
            <a:r>
              <a:rPr lang="en-US" b="1" u="sng" dirty="0" smtClean="0"/>
              <a:t>Truly learning </a:t>
            </a:r>
            <a:r>
              <a:rPr lang="en-US" b="1" dirty="0" smtClean="0"/>
              <a:t>is more important and lasting than earning a good grade. </a:t>
            </a:r>
          </a:p>
          <a:p>
            <a:r>
              <a:rPr lang="en-US" dirty="0" smtClean="0"/>
              <a:t>Academic Scholarships-3.5 and above</a:t>
            </a:r>
          </a:p>
          <a:p>
            <a:r>
              <a:rPr lang="en-US" dirty="0" smtClean="0"/>
              <a:t>Private Scholarship-3.0-3.5 and above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3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 v. SAT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Accepted by every college/university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www.actstudent.org/faq/actsat.html</a:t>
            </a:r>
            <a:endParaRPr lang="en-US" dirty="0" smtClean="0"/>
          </a:p>
          <a:p>
            <a:r>
              <a:rPr lang="en-US" dirty="0" smtClean="0"/>
              <a:t>2016-2018: SHA will offer SAT for free through MDE</a:t>
            </a:r>
          </a:p>
          <a:p>
            <a:r>
              <a:rPr lang="en-US" dirty="0" smtClean="0"/>
              <a:t>Register for ACT at CMU: act.org</a:t>
            </a:r>
            <a:endParaRPr lang="en-US" dirty="0"/>
          </a:p>
          <a:p>
            <a:r>
              <a:rPr lang="en-US" dirty="0" smtClean="0"/>
              <a:t>Recommendation (no more than 2-3 times per test)</a:t>
            </a:r>
          </a:p>
          <a:p>
            <a:pPr lvl="1"/>
            <a:r>
              <a:rPr lang="en-US" dirty="0" smtClean="0"/>
              <a:t>1-SAT</a:t>
            </a:r>
          </a:p>
          <a:p>
            <a:pPr lvl="1"/>
            <a:r>
              <a:rPr lang="en-US" dirty="0" smtClean="0"/>
              <a:t>1-ACT</a:t>
            </a:r>
          </a:p>
          <a:p>
            <a:pPr lvl="1"/>
            <a:r>
              <a:rPr lang="en-US" dirty="0" smtClean="0"/>
              <a:t>1-SAT or ACT (better of the two based on first test results)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4301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Prepare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770094"/>
            <a:ext cx="7662864" cy="370690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SHA ACT/SAT Prep Course: June 13-17, 2016</a:t>
            </a:r>
          </a:p>
          <a:p>
            <a:r>
              <a:rPr lang="en-US" dirty="0" smtClean="0"/>
              <a:t>Practice tests, practice tests, practice tests</a:t>
            </a:r>
          </a:p>
          <a:p>
            <a:pPr lvl="1"/>
            <a:r>
              <a:rPr lang="en-US" dirty="0" smtClean="0"/>
              <a:t>Timing</a:t>
            </a:r>
          </a:p>
          <a:p>
            <a:pPr lvl="1"/>
            <a:r>
              <a:rPr lang="en-US" dirty="0" smtClean="0"/>
              <a:t>Format</a:t>
            </a:r>
          </a:p>
          <a:p>
            <a:pPr lvl="1"/>
            <a:r>
              <a:rPr lang="en-US" dirty="0" smtClean="0"/>
              <a:t>Types of questions</a:t>
            </a:r>
          </a:p>
          <a:p>
            <a:pPr lvl="1"/>
            <a:r>
              <a:rPr lang="en-US" dirty="0" smtClean="0"/>
              <a:t>Vocabulary</a:t>
            </a:r>
          </a:p>
          <a:p>
            <a:r>
              <a:rPr lang="en-US" dirty="0" smtClean="0"/>
              <a:t>Online practice problems</a:t>
            </a:r>
          </a:p>
          <a:p>
            <a:r>
              <a:rPr lang="en-US" dirty="0" smtClean="0"/>
              <a:t>Test prep books-vary in effectiveness</a:t>
            </a:r>
          </a:p>
          <a:p>
            <a:r>
              <a:rPr lang="en-US" b="1" dirty="0" smtClean="0"/>
              <a:t>Khan Academy-khanacademy.org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3058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Extracurricular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Depth over breadth</a:t>
            </a:r>
          </a:p>
          <a:p>
            <a:r>
              <a:rPr lang="en-US" dirty="0" smtClean="0"/>
              <a:t>Demonstrates leadership</a:t>
            </a:r>
          </a:p>
          <a:p>
            <a:r>
              <a:rPr lang="en-US" dirty="0" smtClean="0"/>
              <a:t>Follow passions should be purpose, a resume should be the result</a:t>
            </a:r>
          </a:p>
          <a:p>
            <a:r>
              <a:rPr lang="en-US" dirty="0" smtClean="0"/>
              <a:t>School clubs/organizations, athletics, jobs, volunteerism (consistent, meaningful), community activities</a:t>
            </a:r>
          </a:p>
          <a:p>
            <a:r>
              <a:rPr lang="en-US" dirty="0" smtClean="0"/>
              <a:t>Listen to Announcements: HOBY/MYLEAD, summer leadership and academic camps, Joyce Ivy, STEM events, essay contests, CMU Health Careers Pipeline, Inland Seas Summer Program, etc.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02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770094"/>
            <a:ext cx="7662864" cy="4087906"/>
          </a:xfrm>
        </p:spPr>
        <p:txBody>
          <a:bodyPr>
            <a:normAutofit fontScale="55000" lnSpcReduction="20000"/>
          </a:bodyPr>
          <a:lstStyle/>
          <a:p>
            <a:r>
              <a:rPr lang="en-US" sz="2500" dirty="0" smtClean="0"/>
              <a:t>Less selective schools do not require an essay, may require a 1-2 short answer responses</a:t>
            </a:r>
          </a:p>
          <a:p>
            <a:r>
              <a:rPr lang="en-US" sz="2500" dirty="0" smtClean="0"/>
              <a:t>Essay is what sets applicant a part among thousands</a:t>
            </a:r>
          </a:p>
          <a:p>
            <a:r>
              <a:rPr lang="en-US" sz="2500" b="1" dirty="0" smtClean="0"/>
              <a:t>Rule of Thumb #3: Purpose: Make the college want you there. Your essay should not be a general summary of you, but one or two aspects of you that will make you stand out. How you write the essay is more important than what is being described. </a:t>
            </a:r>
          </a:p>
          <a:p>
            <a:pPr lvl="1"/>
            <a:r>
              <a:rPr lang="en-US" sz="2500" b="1" dirty="0" smtClean="0"/>
              <a:t>Ex. “I am curious.” What </a:t>
            </a:r>
            <a:r>
              <a:rPr lang="en-US" sz="2500" b="1" i="1" dirty="0" smtClean="0"/>
              <a:t>makes </a:t>
            </a:r>
            <a:r>
              <a:rPr lang="en-US" sz="2500" b="1" dirty="0" smtClean="0"/>
              <a:t>you curious? How does that feel? Could you use figurative language to deepen the description?</a:t>
            </a:r>
          </a:p>
          <a:p>
            <a:r>
              <a:rPr lang="en-US" sz="2500" dirty="0" smtClean="0"/>
              <a:t>Avoid overusing clichés/metaphors</a:t>
            </a:r>
          </a:p>
          <a:p>
            <a:r>
              <a:rPr lang="en-US" sz="2500" dirty="0" smtClean="0"/>
              <a:t>Write essay as far in advance as possible</a:t>
            </a:r>
          </a:p>
          <a:p>
            <a:r>
              <a:rPr lang="en-US" sz="2500" dirty="0" smtClean="0"/>
              <a:t>Ask others for feedback, but beware of listening to too many voices</a:t>
            </a:r>
          </a:p>
          <a:p>
            <a:r>
              <a:rPr lang="en-US" sz="2500" dirty="0" smtClean="0"/>
              <a:t>It may take multiple attempts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15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Letters of 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n-US" b="1" dirty="0" smtClean="0"/>
              <a:t>Rule of Thumb #4: Ask for letters before you leave for summer after junior year. </a:t>
            </a:r>
          </a:p>
          <a:p>
            <a:pPr lvl="1"/>
            <a:r>
              <a:rPr lang="en-US" dirty="0" smtClean="0"/>
              <a:t>Politely give a deadline and follow up with recommender</a:t>
            </a:r>
          </a:p>
          <a:p>
            <a:pPr lvl="1"/>
            <a:r>
              <a:rPr lang="en-US" dirty="0" smtClean="0"/>
              <a:t>Teachers</a:t>
            </a:r>
            <a:r>
              <a:rPr lang="en-US" dirty="0"/>
              <a:t>, advisor, priest, coach, </a:t>
            </a:r>
            <a:r>
              <a:rPr lang="en-US" dirty="0" smtClean="0"/>
              <a:t>employer</a:t>
            </a:r>
          </a:p>
          <a:p>
            <a:pPr lvl="1"/>
            <a:r>
              <a:rPr lang="en-US" dirty="0" smtClean="0"/>
              <a:t>Ask 3-4 people for a letter</a:t>
            </a:r>
          </a:p>
          <a:p>
            <a:pPr lvl="1"/>
            <a:r>
              <a:rPr lang="en-US" dirty="0" smtClean="0"/>
              <a:t>It’s ok to give recommenders a focus for their letter; Ex. leadership</a:t>
            </a:r>
          </a:p>
          <a:p>
            <a:pPr lvl="1"/>
            <a:r>
              <a:rPr lang="en-US" dirty="0" smtClean="0"/>
              <a:t>Provide a resume</a:t>
            </a:r>
            <a:endParaRPr lang="en-US" dirty="0"/>
          </a:p>
          <a:p>
            <a:pPr lvl="1"/>
            <a:r>
              <a:rPr lang="en-US" b="1" dirty="0"/>
              <a:t>People who know you </a:t>
            </a:r>
            <a:r>
              <a:rPr lang="en-US" b="1" dirty="0" smtClean="0"/>
              <a:t>best</a:t>
            </a:r>
          </a:p>
          <a:p>
            <a:pPr lvl="1"/>
            <a:r>
              <a:rPr lang="en-US" dirty="0" smtClean="0"/>
              <a:t>Give the recommender the option to say “no”</a:t>
            </a:r>
          </a:p>
          <a:p>
            <a:pPr lvl="1"/>
            <a:r>
              <a:rPr lang="en-US" dirty="0" smtClean="0"/>
              <a:t>Give a handwritten thank you note to each recommender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68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Choose?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9775" y="2438400"/>
            <a:ext cx="7662864" cy="4114800"/>
          </a:xfrm>
        </p:spPr>
        <p:txBody>
          <a:bodyPr>
            <a:normAutofit/>
          </a:bodyPr>
          <a:lstStyle/>
          <a:p>
            <a:r>
              <a:rPr lang="en-US" dirty="0" smtClean="0"/>
              <a:t>Conversation with student prior to junior/senior year</a:t>
            </a:r>
          </a:p>
          <a:p>
            <a:r>
              <a:rPr lang="en-US" dirty="0" smtClean="0"/>
              <a:t>College Visits </a:t>
            </a:r>
          </a:p>
          <a:p>
            <a:r>
              <a:rPr lang="en-US" dirty="0" smtClean="0"/>
              <a:t>College </a:t>
            </a:r>
            <a:r>
              <a:rPr lang="en-US" dirty="0" smtClean="0"/>
              <a:t>Nights-CMU hosts one </a:t>
            </a:r>
            <a:r>
              <a:rPr lang="en-US" dirty="0" smtClean="0"/>
              <a:t>annually the last week in September</a:t>
            </a:r>
            <a:endParaRPr lang="en-US" dirty="0" smtClean="0"/>
          </a:p>
          <a:p>
            <a:r>
              <a:rPr lang="en-US" dirty="0" smtClean="0"/>
              <a:t>Research schools and </a:t>
            </a:r>
            <a:r>
              <a:rPr lang="en-US" dirty="0" smtClean="0"/>
              <a:t>programs</a:t>
            </a:r>
          </a:p>
          <a:p>
            <a:r>
              <a:rPr lang="en-US" dirty="0" smtClean="0"/>
              <a:t>Talk with teachers, coaches, and other students who attended universities you are considering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81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Choose?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9775" y="2438400"/>
            <a:ext cx="7662864" cy="4038600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AutoNum type="arabicPeriod"/>
            </a:pPr>
            <a:r>
              <a:rPr lang="en-US" dirty="0" smtClean="0"/>
              <a:t>Academic Major/Program</a:t>
            </a:r>
          </a:p>
          <a:p>
            <a:pPr marL="868680" lvl="1" indent="-457200">
              <a:buAutoNum type="arabicPeriod"/>
            </a:pPr>
            <a:r>
              <a:rPr lang="en-US" dirty="0" smtClean="0"/>
              <a:t>Direct admit</a:t>
            </a:r>
          </a:p>
          <a:p>
            <a:pPr marL="868680" lvl="1" indent="-457200">
              <a:buAutoNum type="arabicPeriod"/>
            </a:pPr>
            <a:r>
              <a:rPr lang="en-US" dirty="0" smtClean="0"/>
              <a:t>How many are allowed in program?</a:t>
            </a:r>
          </a:p>
          <a:p>
            <a:pPr marL="868680" lvl="1" indent="-457200">
              <a:buAutoNum type="arabicPeriod"/>
            </a:pPr>
            <a:r>
              <a:rPr lang="en-US" dirty="0" smtClean="0"/>
              <a:t>Is the program marketable in 21</a:t>
            </a:r>
            <a:r>
              <a:rPr lang="en-US" baseline="30000" dirty="0" smtClean="0"/>
              <a:t>st</a:t>
            </a:r>
            <a:r>
              <a:rPr lang="en-US" dirty="0" smtClean="0"/>
              <a:t> century economy?</a:t>
            </a:r>
          </a:p>
          <a:p>
            <a:pPr marL="1234440" lvl="2" indent="-457200">
              <a:buAutoNum type="arabicPeriod"/>
            </a:pPr>
            <a:r>
              <a:rPr lang="en-US" dirty="0" smtClean="0"/>
              <a:t>Career Cruising</a:t>
            </a:r>
          </a:p>
          <a:p>
            <a:pPr marL="1234440" lvl="2" indent="-457200">
              <a:buAutoNum type="arabicPeriod"/>
            </a:pPr>
            <a:r>
              <a:rPr lang="en-US" b="1" dirty="0" smtClean="0"/>
              <a:t>Job Shadowing</a:t>
            </a:r>
          </a:p>
          <a:p>
            <a:pPr marL="457200" indent="-457200">
              <a:buAutoNum type="arabicPeriod"/>
            </a:pPr>
            <a:r>
              <a:rPr lang="en-US" dirty="0" smtClean="0"/>
              <a:t>Cost (Current avg. debt $25,000)</a:t>
            </a:r>
          </a:p>
          <a:p>
            <a:pPr marL="868680" lvl="1" indent="-457200">
              <a:buAutoNum type="arabicPeriod"/>
            </a:pPr>
            <a:r>
              <a:rPr lang="en-US" dirty="0" smtClean="0"/>
              <a:t>In-state vs. Out-of-State</a:t>
            </a:r>
          </a:p>
          <a:p>
            <a:pPr marL="868680" lvl="1" indent="-457200">
              <a:buAutoNum type="arabicPeriod"/>
            </a:pPr>
            <a:r>
              <a:rPr lang="en-US" dirty="0" smtClean="0"/>
              <a:t>Fees/Tuition increases with higher level courses</a:t>
            </a:r>
          </a:p>
          <a:p>
            <a:pPr marL="457200" indent="-457200">
              <a:buAutoNum type="arabicPeriod"/>
            </a:pPr>
            <a:r>
              <a:rPr lang="en-US" dirty="0" smtClean="0"/>
              <a:t>Location</a:t>
            </a:r>
          </a:p>
          <a:p>
            <a:pPr marL="457200" indent="-457200">
              <a:buAutoNum type="arabicPeriod"/>
            </a:pPr>
            <a:r>
              <a:rPr lang="en-US" dirty="0" smtClean="0"/>
              <a:t>Atmosphere/Size</a:t>
            </a:r>
          </a:p>
          <a:p>
            <a:pPr marL="457200" indent="-457200">
              <a:buAutoNum type="arabicPeriod"/>
            </a:pPr>
            <a:r>
              <a:rPr lang="en-US" dirty="0" smtClean="0"/>
              <a:t>Name </a:t>
            </a:r>
            <a:r>
              <a:rPr lang="en-US" dirty="0" smtClean="0"/>
              <a:t>Recognition/Family Legacy</a:t>
            </a:r>
            <a:endParaRPr lang="en-US" dirty="0" smtClean="0"/>
          </a:p>
          <a:p>
            <a:pPr marL="868680" lvl="1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38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Student-Athletes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9775" y="2770094"/>
            <a:ext cx="7662864" cy="393550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Register with the NCAA ($70.00) and/or NAIA ($70.00) Eligibility Centers </a:t>
            </a:r>
            <a:r>
              <a:rPr lang="en-US" dirty="0" smtClean="0"/>
              <a:t>during or before junior year</a:t>
            </a:r>
            <a:endParaRPr lang="en-US" dirty="0" smtClean="0"/>
          </a:p>
          <a:p>
            <a:r>
              <a:rPr lang="en-US" dirty="0" smtClean="0"/>
              <a:t>NCAA Audit w/counselor before junior year</a:t>
            </a:r>
          </a:p>
          <a:p>
            <a:pPr lvl="1"/>
            <a:r>
              <a:rPr lang="en-US" dirty="0" smtClean="0"/>
              <a:t>16 core courses required (10 prior to senior year) for Division 1</a:t>
            </a:r>
          </a:p>
          <a:p>
            <a:pPr lvl="1"/>
            <a:r>
              <a:rPr lang="en-US" dirty="0" smtClean="0"/>
              <a:t>Sliding scale GPA/ACT requirements</a:t>
            </a:r>
          </a:p>
          <a:p>
            <a:r>
              <a:rPr lang="en-US" dirty="0" smtClean="0"/>
              <a:t>Request transcripts </a:t>
            </a:r>
          </a:p>
          <a:p>
            <a:r>
              <a:rPr lang="en-US" dirty="0" smtClean="0"/>
              <a:t>Send ACT scores to NCAA Eligibility Center when registering for </a:t>
            </a:r>
            <a:r>
              <a:rPr lang="en-US" dirty="0" smtClean="0"/>
              <a:t>test</a:t>
            </a:r>
          </a:p>
          <a:p>
            <a:r>
              <a:rPr lang="en-US" b="1" dirty="0" smtClean="0"/>
              <a:t>Rule of Thumb #5: Communicate with high school coach early and often about your goal for college athletics. </a:t>
            </a:r>
          </a:p>
          <a:p>
            <a:r>
              <a:rPr lang="en-US" dirty="0" smtClean="0"/>
              <a:t>Locate video of best complete game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456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9775" y="2209800"/>
            <a:ext cx="7662864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Do not over apply!</a:t>
            </a:r>
          </a:p>
          <a:p>
            <a:pPr lvl="1"/>
            <a:r>
              <a:rPr lang="en-US" dirty="0" smtClean="0"/>
              <a:t>Avg. Application fee = </a:t>
            </a:r>
            <a:r>
              <a:rPr lang="en-US" dirty="0" smtClean="0"/>
              <a:t>$</a:t>
            </a:r>
            <a:r>
              <a:rPr lang="en-US" dirty="0" smtClean="0"/>
              <a:t>30</a:t>
            </a:r>
            <a:r>
              <a:rPr lang="en-US" dirty="0" smtClean="0"/>
              <a:t>-75</a:t>
            </a:r>
            <a:endParaRPr lang="en-US" dirty="0" smtClean="0"/>
          </a:p>
          <a:p>
            <a:r>
              <a:rPr lang="en-US" dirty="0" smtClean="0"/>
              <a:t>5 applications (1 Dream, 1 Local, 2-3 Realistic Options)</a:t>
            </a:r>
          </a:p>
          <a:p>
            <a:r>
              <a:rPr lang="en-US" dirty="0" smtClean="0"/>
              <a:t>Early </a:t>
            </a:r>
            <a:r>
              <a:rPr lang="en-US" dirty="0" smtClean="0"/>
              <a:t>Decision/Acceptance vs. Early Notification (non-binding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Rule of Thumb #6: Verify </a:t>
            </a:r>
            <a:r>
              <a:rPr lang="en-US" b="1" dirty="0"/>
              <a:t>appropriate social media use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3698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 Visits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770094"/>
            <a:ext cx="7662864" cy="347830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What: Make an official college visit</a:t>
            </a:r>
          </a:p>
          <a:p>
            <a:r>
              <a:rPr lang="en-US" dirty="0" smtClean="0"/>
              <a:t>Who: Rising juniors and seniors plus younger siblings</a:t>
            </a:r>
          </a:p>
          <a:p>
            <a:r>
              <a:rPr lang="en-US" dirty="0" smtClean="0"/>
              <a:t>When: Summers after 10</a:t>
            </a:r>
            <a:r>
              <a:rPr lang="en-US" baseline="30000" dirty="0" smtClean="0"/>
              <a:t>th</a:t>
            </a:r>
            <a:r>
              <a:rPr lang="en-US" dirty="0" smtClean="0"/>
              <a:t> and 11</a:t>
            </a:r>
            <a:r>
              <a:rPr lang="en-US" baseline="30000" dirty="0" smtClean="0"/>
              <a:t>th</a:t>
            </a:r>
            <a:r>
              <a:rPr lang="en-US" dirty="0" smtClean="0"/>
              <a:t> Grade; high school spring break; at tournaments/summer camps</a:t>
            </a:r>
          </a:p>
          <a:p>
            <a:r>
              <a:rPr lang="en-US" dirty="0" smtClean="0"/>
              <a:t>Which: Variety of types (private, public, local, and community)</a:t>
            </a:r>
          </a:p>
          <a:p>
            <a:r>
              <a:rPr lang="en-US" dirty="0" smtClean="0"/>
              <a:t>How: Reserve tour spot online or by calling admissions</a:t>
            </a:r>
          </a:p>
          <a:p>
            <a:pPr lvl="1"/>
            <a:r>
              <a:rPr lang="en-US" dirty="0" smtClean="0"/>
              <a:t>Make special requests: visit with a coach, sit in on a lecture, meet with a professor, if student has special needs meet with disability services office</a:t>
            </a:r>
          </a:p>
          <a:p>
            <a:pPr marL="349250" lvl="1" indent="0">
              <a:buNone/>
            </a:pPr>
            <a:r>
              <a:rPr lang="en-US" b="1" dirty="0" smtClean="0"/>
              <a:t>Rule of Thumb #1: Never go to a college without having taken an official campus tour. </a:t>
            </a:r>
          </a:p>
          <a:p>
            <a:pPr marL="34925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32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Necessities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Transcripts</a:t>
            </a:r>
          </a:p>
          <a:p>
            <a:pPr lvl="1"/>
            <a:r>
              <a:rPr lang="en-US" dirty="0" smtClean="0"/>
              <a:t>In-state: parchment.com and Out-of-State: ask counselor</a:t>
            </a:r>
          </a:p>
          <a:p>
            <a:pPr lvl="1"/>
            <a:r>
              <a:rPr lang="en-US" dirty="0" smtClean="0"/>
              <a:t>ACT on transcript</a:t>
            </a:r>
          </a:p>
          <a:p>
            <a:pPr lvl="2"/>
            <a:r>
              <a:rPr lang="en-US" dirty="0" smtClean="0"/>
              <a:t>Some schools require scores be sent directly </a:t>
            </a:r>
            <a:r>
              <a:rPr lang="en-US" dirty="0" smtClean="0"/>
              <a:t>from ACT</a:t>
            </a:r>
          </a:p>
          <a:p>
            <a:pPr lvl="1"/>
            <a:r>
              <a:rPr lang="en-US" dirty="0" smtClean="0"/>
              <a:t>Dual enrollment transcripts must be requested from DE college directly</a:t>
            </a:r>
          </a:p>
          <a:p>
            <a:pPr marL="411480" lvl="1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Resume/CV</a:t>
            </a:r>
          </a:p>
          <a:p>
            <a:pPr lvl="1"/>
            <a:r>
              <a:rPr lang="en-US" dirty="0" smtClean="0"/>
              <a:t>Extracurriculars</a:t>
            </a:r>
          </a:p>
          <a:p>
            <a:pPr lvl="1"/>
            <a:r>
              <a:rPr lang="en-US" dirty="0" smtClean="0"/>
              <a:t>Church Involvement</a:t>
            </a:r>
          </a:p>
          <a:p>
            <a:pPr lvl="1"/>
            <a:r>
              <a:rPr lang="en-US" dirty="0" smtClean="0"/>
              <a:t>Awards/Recognition</a:t>
            </a:r>
          </a:p>
          <a:p>
            <a:pPr lvl="1"/>
            <a:r>
              <a:rPr lang="en-US" dirty="0" smtClean="0"/>
              <a:t>Community Service</a:t>
            </a:r>
          </a:p>
          <a:p>
            <a:pPr lvl="2"/>
            <a:r>
              <a:rPr lang="en-US" dirty="0" smtClean="0"/>
              <a:t>Quality over Quantity</a:t>
            </a:r>
          </a:p>
          <a:p>
            <a:pPr lvl="2"/>
            <a:r>
              <a:rPr lang="en-US" dirty="0" smtClean="0"/>
              <a:t>Student </a:t>
            </a:r>
            <a:r>
              <a:rPr lang="en-US" dirty="0" smtClean="0"/>
              <a:t>Initiated</a:t>
            </a:r>
          </a:p>
          <a:p>
            <a:pPr lvl="2"/>
            <a:r>
              <a:rPr lang="en-US" dirty="0" smtClean="0"/>
              <a:t>Don’t stop at 100</a:t>
            </a:r>
            <a:endParaRPr lang="en-US" dirty="0" smtClean="0"/>
          </a:p>
          <a:p>
            <a:pPr lvl="1"/>
            <a:r>
              <a:rPr lang="en-US" dirty="0" smtClean="0"/>
              <a:t>Future Goals</a:t>
            </a:r>
          </a:p>
        </p:txBody>
      </p:sp>
    </p:spTree>
    <p:extLst>
      <p:ext uri="{BB962C8B-B14F-4D97-AF65-F5344CB8AC3E}">
        <p14:creationId xmlns:p14="http://schemas.microsoft.com/office/powerpoint/2010/main" val="414876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America Pays for College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https://www.salliemae.com/plan-for-college/how-america-pays-for-college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www.usnews.com/news/articles/2014/02/11/study-income-gap-between-young-college-and-high-school-grads-widens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11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Attendance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Most/Highly Selective: $40,000-60,000 per year</a:t>
            </a:r>
          </a:p>
          <a:p>
            <a:r>
              <a:rPr lang="en-US" dirty="0" smtClean="0"/>
              <a:t>Selective: $25,000-40,000 per year</a:t>
            </a:r>
          </a:p>
          <a:p>
            <a:r>
              <a:rPr lang="en-US" dirty="0" smtClean="0"/>
              <a:t>Less Selective: $17,000-25,000 per year</a:t>
            </a:r>
          </a:p>
          <a:p>
            <a:r>
              <a:rPr lang="en-US" dirty="0" smtClean="0"/>
              <a:t>Community College: $15,000-18,000 per </a:t>
            </a:r>
            <a:r>
              <a:rPr lang="en-US" dirty="0" smtClean="0"/>
              <a:t>year</a:t>
            </a:r>
            <a:endParaRPr lang="en-US" dirty="0"/>
          </a:p>
          <a:p>
            <a:r>
              <a:rPr lang="en-US" b="1" dirty="0" smtClean="0"/>
              <a:t>Sticker Price v. Actual Price</a:t>
            </a:r>
          </a:p>
          <a:p>
            <a:pPr lvl="1"/>
            <a:r>
              <a:rPr lang="en-US" b="1" dirty="0">
                <a:hlinkClick r:id="rId2"/>
              </a:rPr>
              <a:t>http://studentnpc.collegeboard.org</a:t>
            </a:r>
            <a:r>
              <a:rPr lang="en-US" b="1" dirty="0" smtClean="0">
                <a:hlinkClick r:id="rId2"/>
              </a:rPr>
              <a:t>/</a:t>
            </a:r>
            <a:endParaRPr lang="en-US" b="1" dirty="0" smtClean="0"/>
          </a:p>
          <a:p>
            <a:r>
              <a:rPr lang="en-US" b="1" dirty="0">
                <a:hlinkClick r:id="rId3"/>
              </a:rPr>
              <a:t>http://</a:t>
            </a:r>
            <a:r>
              <a:rPr lang="en-US" b="1" dirty="0" smtClean="0">
                <a:hlinkClick r:id="rId3"/>
              </a:rPr>
              <a:t>www.michigan.gov/documents/mistudentaid/Guidebook_201516_498539_7.pdf</a:t>
            </a:r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9217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Scholarships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381053"/>
          </a:xfrm>
        </p:spPr>
        <p:txBody>
          <a:bodyPr>
            <a:normAutofit fontScale="47500" lnSpcReduction="20000"/>
          </a:bodyPr>
          <a:lstStyle/>
          <a:p>
            <a:r>
              <a:rPr lang="en-US" sz="2500" dirty="0" smtClean="0"/>
              <a:t>Attend Awards Night prior to </a:t>
            </a:r>
            <a:r>
              <a:rPr lang="en-US" sz="2500" dirty="0" smtClean="0"/>
              <a:t>senior year</a:t>
            </a:r>
            <a:endParaRPr lang="en-US" sz="2500" dirty="0" smtClean="0"/>
          </a:p>
          <a:p>
            <a:r>
              <a:rPr lang="en-US" sz="2500" dirty="0" smtClean="0"/>
              <a:t>Begin researching ASAP senior year</a:t>
            </a:r>
            <a:endParaRPr lang="en-US" sz="2500" dirty="0" smtClean="0"/>
          </a:p>
          <a:p>
            <a:pPr marL="457200" indent="-457200">
              <a:buAutoNum type="arabicPeriod"/>
            </a:pPr>
            <a:r>
              <a:rPr lang="en-US" sz="2500" dirty="0" smtClean="0"/>
              <a:t>Academic/Merit Based (automatic, competitive)</a:t>
            </a:r>
          </a:p>
          <a:p>
            <a:pPr marL="457200" indent="-457200">
              <a:buAutoNum type="arabicPeriod"/>
            </a:pPr>
            <a:r>
              <a:rPr lang="en-US" sz="2500" dirty="0" smtClean="0"/>
              <a:t>University Scholarships (majors, alumni family members, locations)</a:t>
            </a:r>
          </a:p>
          <a:p>
            <a:pPr marL="457200" indent="-457200">
              <a:buAutoNum type="arabicPeriod"/>
            </a:pPr>
            <a:r>
              <a:rPr lang="en-US" sz="2500" dirty="0" smtClean="0"/>
              <a:t>Private Scholarships (local organizations, MPACF, </a:t>
            </a:r>
            <a:r>
              <a:rPr lang="en-US" sz="2500" b="1" dirty="0" smtClean="0"/>
              <a:t>Watson Foundation</a:t>
            </a:r>
            <a:r>
              <a:rPr lang="en-US" sz="2500" dirty="0" smtClean="0"/>
              <a:t>, VFW, parents’ employment, grandparents’ groups, churches, credit unions</a:t>
            </a:r>
            <a:r>
              <a:rPr lang="en-US" sz="2500" dirty="0" smtClean="0"/>
              <a:t>)-Check </a:t>
            </a:r>
            <a:r>
              <a:rPr lang="en-US" sz="2500" dirty="0" smtClean="0"/>
              <a:t>RenWeb</a:t>
            </a:r>
            <a:r>
              <a:rPr lang="en-US" sz="2500" dirty="0" smtClean="0"/>
              <a:t> scholarship list and talk with Ms. Richards</a:t>
            </a:r>
            <a:endParaRPr lang="en-US" sz="2500" dirty="0" smtClean="0"/>
          </a:p>
          <a:p>
            <a:pPr marL="457200" indent="-457200">
              <a:buAutoNum type="arabicPeriod"/>
            </a:pPr>
            <a:r>
              <a:rPr lang="en-US" sz="2500" dirty="0" smtClean="0"/>
              <a:t>State/National Scholarships (first family member in college, uncommon majors, religion/ethnic </a:t>
            </a:r>
            <a:r>
              <a:rPr lang="en-US" sz="2500" dirty="0" smtClean="0"/>
              <a:t>group)-Search Online; useful web site can be found at www.michigan.gov/ssg</a:t>
            </a:r>
            <a:endParaRPr lang="en-US" sz="2500" dirty="0" smtClean="0"/>
          </a:p>
          <a:p>
            <a:r>
              <a:rPr lang="en-US" sz="2500" dirty="0" smtClean="0"/>
              <a:t>Be mindful of scholarship college GPA requirements </a:t>
            </a:r>
            <a:endParaRPr lang="en-US" sz="2500" dirty="0" smtClean="0"/>
          </a:p>
          <a:p>
            <a:r>
              <a:rPr lang="en-US" sz="2500" b="1" dirty="0" smtClean="0"/>
              <a:t>Rule of Thumb #7: Never pay money to apply for a scholarship and no scholarship is ever guaranteed. </a:t>
            </a:r>
            <a:endParaRPr lang="en-US" sz="2500" b="1" dirty="0" smtClean="0"/>
          </a:p>
          <a:p>
            <a:r>
              <a:rPr lang="en-US" sz="2500" dirty="0" smtClean="0"/>
              <a:t>Scholarship Search=full-time job but…1 page essay = $1,000</a:t>
            </a:r>
          </a:p>
          <a:p>
            <a:r>
              <a:rPr lang="en-US" sz="2500" dirty="0" smtClean="0"/>
              <a:t>Write thank you note in timely manner (within one week)</a:t>
            </a:r>
          </a:p>
          <a:p>
            <a:pPr marL="457200" indent="-45720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47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Aid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Free Application for Federal Student Aid (FAFSA)</a:t>
            </a:r>
          </a:p>
          <a:p>
            <a:pPr lvl="1"/>
            <a:r>
              <a:rPr lang="en-US" dirty="0" smtClean="0"/>
              <a:t>www.fafsa.ed.gov</a:t>
            </a:r>
          </a:p>
          <a:p>
            <a:pPr lvl="1"/>
            <a:r>
              <a:rPr lang="en-US" b="1" dirty="0" smtClean="0"/>
              <a:t>Available January 1</a:t>
            </a:r>
            <a:r>
              <a:rPr lang="en-US" b="1" baseline="30000" dirty="0" smtClean="0"/>
              <a:t>st</a:t>
            </a:r>
            <a:endParaRPr lang="en-US" b="1" dirty="0" smtClean="0"/>
          </a:p>
          <a:p>
            <a:pPr lvl="1"/>
            <a:r>
              <a:rPr lang="en-US" dirty="0" smtClean="0"/>
              <a:t>Must be filed for student to receive any aid from college</a:t>
            </a:r>
          </a:p>
          <a:p>
            <a:pPr lvl="1"/>
            <a:r>
              <a:rPr lang="en-US" b="1" dirty="0" smtClean="0"/>
              <a:t>Michigan deadline to submit March 1</a:t>
            </a:r>
            <a:r>
              <a:rPr lang="en-US" b="1" baseline="30000" dirty="0" smtClean="0"/>
              <a:t>st</a:t>
            </a:r>
            <a:r>
              <a:rPr lang="en-US" b="1" dirty="0" smtClean="0"/>
              <a:t>, some colleges it is earlier</a:t>
            </a:r>
          </a:p>
          <a:p>
            <a:r>
              <a:rPr lang="en-US" dirty="0" smtClean="0"/>
              <a:t>College Scholarship Services Profile (CSS)</a:t>
            </a:r>
          </a:p>
          <a:p>
            <a:pPr lvl="1"/>
            <a:r>
              <a:rPr lang="en-US" dirty="0" smtClean="0"/>
              <a:t>Required by certain schools</a:t>
            </a:r>
          </a:p>
          <a:p>
            <a:pPr lvl="1"/>
            <a:r>
              <a:rPr lang="en-US" dirty="0" smtClean="0"/>
              <a:t>Available October 1</a:t>
            </a:r>
            <a:r>
              <a:rPr lang="en-US" baseline="30000" dirty="0" smtClean="0"/>
              <a:t>st</a:t>
            </a:r>
            <a:endParaRPr lang="en-US" dirty="0" smtClean="0"/>
          </a:p>
          <a:p>
            <a:pPr lvl="1"/>
            <a:r>
              <a:rPr lang="en-US" dirty="0" smtClean="0"/>
              <a:t>Due earlier than FAFSA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64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Financial 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Grants</a:t>
            </a:r>
          </a:p>
          <a:p>
            <a:pPr lvl="1"/>
            <a:r>
              <a:rPr lang="en-US" dirty="0" smtClean="0"/>
              <a:t>Federal Pell Grants: up to $5,550 per year, based on need/cost of attendance</a:t>
            </a:r>
          </a:p>
          <a:p>
            <a:pPr lvl="1"/>
            <a:r>
              <a:rPr lang="en-US" dirty="0" smtClean="0"/>
              <a:t>FSEOG Grants: determined by college, based on exceptional financial need</a:t>
            </a:r>
          </a:p>
          <a:p>
            <a:pPr lvl="1"/>
            <a:r>
              <a:rPr lang="en-US" dirty="0" smtClean="0"/>
              <a:t>TEACH Grants: must commit to teaching in low-income school district</a:t>
            </a:r>
          </a:p>
          <a:p>
            <a:pPr lvl="1"/>
            <a:r>
              <a:rPr lang="en-US" dirty="0" smtClean="0"/>
              <a:t>Iraq and Afghanistan Military </a:t>
            </a:r>
            <a:r>
              <a:rPr lang="en-US" dirty="0" smtClean="0"/>
              <a:t>Grants</a:t>
            </a:r>
          </a:p>
          <a:p>
            <a:pPr lvl="1"/>
            <a:r>
              <a:rPr lang="en-US" dirty="0" smtClean="0"/>
              <a:t>T.I.P. qualifiers will receive information from the govt. 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195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Financial Aid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770094"/>
            <a:ext cx="7662864" cy="363070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Loans</a:t>
            </a:r>
          </a:p>
          <a:p>
            <a:pPr lvl="1"/>
            <a:r>
              <a:rPr lang="en-US" dirty="0"/>
              <a:t>Federal Perkins Loan Program: determined by colleges, based on need, amount of other aid received, and funds available</a:t>
            </a:r>
          </a:p>
          <a:p>
            <a:pPr lvl="1"/>
            <a:r>
              <a:rPr lang="en-US" dirty="0"/>
              <a:t>Direct Loan Program: </a:t>
            </a:r>
          </a:p>
          <a:p>
            <a:pPr lvl="2"/>
            <a:r>
              <a:rPr lang="en-US" dirty="0"/>
              <a:t>Stafford-available to students, subsidized or unsubsidized </a:t>
            </a:r>
          </a:p>
          <a:p>
            <a:pPr lvl="2"/>
            <a:r>
              <a:rPr lang="en-US" dirty="0"/>
              <a:t>Direct Plus-available to parents of dependent students, only unsubsidized</a:t>
            </a:r>
          </a:p>
          <a:p>
            <a:pPr lvl="3"/>
            <a:r>
              <a:rPr lang="en-US" dirty="0" smtClean="0"/>
              <a:t>Subsidized-based on financial needs (undergrad only), govt. pays the interest on the loan while borrower is in college or deferment; $3,500-5,500</a:t>
            </a:r>
          </a:p>
          <a:p>
            <a:pPr lvl="3"/>
            <a:r>
              <a:rPr lang="en-US" dirty="0" smtClean="0"/>
              <a:t>Unsubsidized-based on education’s cost and other aid received, borrower must pay all accrued interest on loans; $5,500-20,500</a:t>
            </a:r>
          </a:p>
          <a:p>
            <a:pPr lvl="1"/>
            <a:r>
              <a:rPr lang="en-US" dirty="0" smtClean="0"/>
              <a:t>Private/Alternative Loan: eligibility, interest rate, and fees based on credit scores</a:t>
            </a:r>
          </a:p>
          <a:p>
            <a:r>
              <a:rPr lang="en-US" dirty="0" smtClean="0"/>
              <a:t>Work-Study </a:t>
            </a:r>
            <a:r>
              <a:rPr lang="en-US" dirty="0" smtClean="0"/>
              <a:t>Program</a:t>
            </a:r>
          </a:p>
          <a:p>
            <a:r>
              <a:rPr lang="en-US" b="1" dirty="0" smtClean="0"/>
              <a:t>Rule of Thumb #8: You can’t win a scholarship or receive financial aid if you don’t apply.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4864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to Save Money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7945439" cy="48768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Community College for General Education Requirements</a:t>
            </a:r>
          </a:p>
          <a:p>
            <a:r>
              <a:rPr lang="en-US" dirty="0" smtClean="0"/>
              <a:t>Dual Enroll</a:t>
            </a:r>
          </a:p>
          <a:p>
            <a:r>
              <a:rPr lang="en-US" dirty="0" smtClean="0"/>
              <a:t>AP Exams ($91)/CLEP testing ($80)</a:t>
            </a:r>
            <a:endParaRPr lang="en-US" dirty="0"/>
          </a:p>
          <a:p>
            <a:r>
              <a:rPr lang="en-US" dirty="0" smtClean="0"/>
              <a:t>Select less expensive meal plan</a:t>
            </a:r>
          </a:p>
          <a:p>
            <a:r>
              <a:rPr lang="en-US" dirty="0" smtClean="0"/>
              <a:t>More roommates reduces rent/room and board</a:t>
            </a:r>
          </a:p>
          <a:p>
            <a:r>
              <a:rPr lang="en-US" dirty="0" smtClean="0"/>
              <a:t>Skip the parking permit</a:t>
            </a:r>
          </a:p>
          <a:p>
            <a:r>
              <a:rPr lang="en-US" dirty="0" smtClean="0"/>
              <a:t>Summer jobs starting in high school</a:t>
            </a:r>
          </a:p>
          <a:p>
            <a:r>
              <a:rPr lang="en-US" dirty="0" smtClean="0"/>
              <a:t>Work while in college/Residential Advisor</a:t>
            </a:r>
          </a:p>
          <a:p>
            <a:r>
              <a:rPr lang="en-US" dirty="0" smtClean="0"/>
              <a:t>Use loan and scholarship money only for school fees</a:t>
            </a:r>
          </a:p>
          <a:p>
            <a:r>
              <a:rPr lang="en-US" dirty="0" smtClean="0"/>
              <a:t>Purchase books online/see if you really use the book in the course before purchasing</a:t>
            </a:r>
          </a:p>
          <a:p>
            <a:r>
              <a:rPr lang="en-US" dirty="0" smtClean="0"/>
              <a:t>Split dorm room items with roommate/limit yourself at Bed, Bath, and Beyond</a:t>
            </a:r>
          </a:p>
          <a:p>
            <a:r>
              <a:rPr lang="en-US" dirty="0" smtClean="0"/>
              <a:t>Military (Make sure males register with Selective Service within 30 days of 18</a:t>
            </a:r>
            <a:r>
              <a:rPr lang="en-US" baseline="30000" dirty="0" smtClean="0"/>
              <a:t>th</a:t>
            </a:r>
            <a:r>
              <a:rPr lang="en-US" dirty="0" smtClean="0"/>
              <a:t> birthday)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8968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Housing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86000"/>
            <a:ext cx="7662864" cy="4724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Accepted students receive information January/February</a:t>
            </a:r>
          </a:p>
          <a:p>
            <a:r>
              <a:rPr lang="en-US" dirty="0" smtClean="0"/>
              <a:t>Roommate(s) vs. Private</a:t>
            </a:r>
          </a:p>
          <a:p>
            <a:r>
              <a:rPr lang="en-US" dirty="0" smtClean="0"/>
              <a:t>Residential Survey</a:t>
            </a:r>
          </a:p>
          <a:p>
            <a:r>
              <a:rPr lang="en-US" dirty="0" smtClean="0"/>
              <a:t>Don’t be afraid to “go in blind”</a:t>
            </a:r>
          </a:p>
          <a:p>
            <a:r>
              <a:rPr lang="en-US" dirty="0" smtClean="0"/>
              <a:t>Small to medium meal plans usually enough</a:t>
            </a:r>
          </a:p>
          <a:p>
            <a:r>
              <a:rPr lang="en-US" dirty="0" smtClean="0"/>
              <a:t>Mindful of deadlines (earlier is better)</a:t>
            </a:r>
          </a:p>
          <a:p>
            <a:r>
              <a:rPr lang="en-US" dirty="0" smtClean="0"/>
              <a:t>Honors/Scholars Students Housing Perks</a:t>
            </a:r>
          </a:p>
          <a:p>
            <a:r>
              <a:rPr lang="en-US" dirty="0" smtClean="0"/>
              <a:t>Non-refundable deposit</a:t>
            </a:r>
          </a:p>
          <a:p>
            <a:r>
              <a:rPr lang="en-US" dirty="0" smtClean="0"/>
              <a:t>Meningitis vaccination</a:t>
            </a:r>
          </a:p>
          <a:p>
            <a:r>
              <a:rPr lang="en-US" dirty="0" smtClean="0"/>
              <a:t>On-campus vs. Off-campus housing</a:t>
            </a:r>
          </a:p>
          <a:p>
            <a:r>
              <a:rPr lang="en-US" dirty="0" smtClean="0"/>
              <a:t>Call Local and Campus police for safest on-campus and off-campus housing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28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438400"/>
            <a:ext cx="7662864" cy="4191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Information sent home in spring</a:t>
            </a:r>
          </a:p>
          <a:p>
            <a:r>
              <a:rPr lang="en-US" dirty="0" smtClean="0"/>
              <a:t>Sign up for earliest orientation date/parents requested to attend</a:t>
            </a:r>
          </a:p>
          <a:p>
            <a:pPr lvl="1"/>
            <a:r>
              <a:rPr lang="en-US" dirty="0" smtClean="0"/>
              <a:t>Usually begin in early May</a:t>
            </a:r>
          </a:p>
          <a:p>
            <a:pPr lvl="1"/>
            <a:r>
              <a:rPr lang="en-US" dirty="0" smtClean="0"/>
              <a:t>Some are two-day orientations</a:t>
            </a:r>
          </a:p>
          <a:p>
            <a:r>
              <a:rPr lang="en-US" dirty="0" smtClean="0"/>
              <a:t>Confirmation of attendance</a:t>
            </a:r>
          </a:p>
          <a:p>
            <a:pPr lvl="1"/>
            <a:r>
              <a:rPr lang="en-US" dirty="0" smtClean="0"/>
              <a:t>Additional deposits may be due</a:t>
            </a:r>
          </a:p>
          <a:p>
            <a:r>
              <a:rPr lang="en-US" dirty="0" smtClean="0"/>
              <a:t>Placement testing</a:t>
            </a:r>
          </a:p>
          <a:p>
            <a:pPr lvl="1"/>
            <a:r>
              <a:rPr lang="en-US" dirty="0" smtClean="0"/>
              <a:t>ACT sub scores do matter</a:t>
            </a:r>
          </a:p>
          <a:p>
            <a:r>
              <a:rPr lang="en-US" dirty="0" smtClean="0"/>
              <a:t>Make sure college has dual enrollment transcripts prior to scheduling</a:t>
            </a:r>
          </a:p>
          <a:p>
            <a:r>
              <a:rPr lang="en-US" dirty="0" smtClean="0"/>
              <a:t>Schedule classes to allow for work, travel time, practice</a:t>
            </a:r>
          </a:p>
          <a:p>
            <a:r>
              <a:rPr lang="en-US" dirty="0" smtClean="0"/>
              <a:t>Take most time consuming courses during summer semesters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19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Apply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August and September of senior year is the time to apply</a:t>
            </a:r>
          </a:p>
          <a:p>
            <a:pPr lvl="1"/>
            <a:r>
              <a:rPr lang="en-US" dirty="0" smtClean="0"/>
              <a:t>SHA Goal: All apps in by Halloween at the latest</a:t>
            </a:r>
          </a:p>
          <a:p>
            <a:r>
              <a:rPr lang="en-US" b="1" dirty="0" smtClean="0"/>
              <a:t>Early Decision/Early Notification Deadline: 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b="1" dirty="0" smtClean="0"/>
              <a:t>November 1</a:t>
            </a:r>
            <a:r>
              <a:rPr lang="en-US" b="1" baseline="30000" dirty="0" smtClean="0"/>
              <a:t>st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Regular Decision Deadline: January 1</a:t>
            </a:r>
            <a:r>
              <a:rPr lang="en-US" b="1" baseline="30000" dirty="0" smtClean="0"/>
              <a:t>st</a:t>
            </a:r>
            <a:endParaRPr lang="en-US" b="1" dirty="0" smtClean="0"/>
          </a:p>
          <a:p>
            <a:r>
              <a:rPr lang="en-US" dirty="0" smtClean="0"/>
              <a:t>Rolling Admission: Students can apply through the first week of the semester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85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209800"/>
            <a:ext cx="7662864" cy="4267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Notify schools that you are not attending</a:t>
            </a:r>
          </a:p>
          <a:p>
            <a:r>
              <a:rPr lang="en-US" dirty="0" smtClean="0"/>
              <a:t>Request final transcripts from counselor</a:t>
            </a:r>
          </a:p>
          <a:p>
            <a:r>
              <a:rPr lang="en-US" dirty="0" smtClean="0"/>
              <a:t>Make sure AP/CLEP scores received by college</a:t>
            </a:r>
          </a:p>
          <a:p>
            <a:r>
              <a:rPr lang="en-US" dirty="0" smtClean="0"/>
              <a:t>Sign-up for student organizations/attend welcome week activities</a:t>
            </a:r>
          </a:p>
          <a:p>
            <a:r>
              <a:rPr lang="en-US" dirty="0" smtClean="0"/>
              <a:t>Find out local Mass schedules</a:t>
            </a:r>
          </a:p>
          <a:p>
            <a:r>
              <a:rPr lang="en-US" dirty="0" smtClean="0"/>
              <a:t>Meet with college advisor regularly</a:t>
            </a:r>
          </a:p>
          <a:p>
            <a:r>
              <a:rPr lang="en-US" dirty="0" smtClean="0"/>
              <a:t>Build relationship with professors-visit them during office hours</a:t>
            </a:r>
          </a:p>
          <a:p>
            <a:r>
              <a:rPr lang="en-US" dirty="0" smtClean="0"/>
              <a:t>Pursue on-campus employment before arriving on campus (Career Planning Office)</a:t>
            </a:r>
          </a:p>
          <a:p>
            <a:r>
              <a:rPr lang="en-US" dirty="0" smtClean="0"/>
              <a:t>Internships</a:t>
            </a:r>
          </a:p>
          <a:p>
            <a:r>
              <a:rPr lang="en-US" dirty="0" smtClean="0"/>
              <a:t>Go to class!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34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They Go…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33400" y="2209800"/>
            <a:ext cx="3974592" cy="4648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Social Media/Internet Accounts</a:t>
            </a:r>
          </a:p>
          <a:p>
            <a:r>
              <a:rPr lang="en-US" dirty="0" smtClean="0"/>
              <a:t>Pump gas/oil change/change tire</a:t>
            </a:r>
          </a:p>
          <a:p>
            <a:r>
              <a:rPr lang="en-US" dirty="0" smtClean="0"/>
              <a:t>Secure transportation home in an emergency</a:t>
            </a:r>
            <a:endParaRPr lang="en-US" dirty="0"/>
          </a:p>
          <a:p>
            <a:r>
              <a:rPr lang="en-US" dirty="0" smtClean="0"/>
              <a:t>Discretion with credit card companies</a:t>
            </a:r>
          </a:p>
          <a:p>
            <a:r>
              <a:rPr lang="en-US" dirty="0" smtClean="0"/>
              <a:t>Laundry/Iron Clothes/Sew button</a:t>
            </a:r>
          </a:p>
          <a:p>
            <a:r>
              <a:rPr lang="en-US" dirty="0" smtClean="0"/>
              <a:t>Read a map</a:t>
            </a:r>
          </a:p>
          <a:p>
            <a:r>
              <a:rPr lang="en-US" dirty="0" smtClean="0"/>
              <a:t>Pay a bill</a:t>
            </a:r>
          </a:p>
          <a:p>
            <a:r>
              <a:rPr lang="en-US" dirty="0" smtClean="0"/>
              <a:t>Write a check/balance checking account/develop official signature</a:t>
            </a:r>
          </a:p>
          <a:p>
            <a:r>
              <a:rPr lang="en-US" dirty="0" smtClean="0"/>
              <a:t>Know social security and student ID number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34752" y="2286000"/>
            <a:ext cx="3823447" cy="411479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Cook basic meals/brew coffee and tea</a:t>
            </a:r>
          </a:p>
          <a:p>
            <a:r>
              <a:rPr lang="en-US" dirty="0" smtClean="0"/>
              <a:t>Clean/check for bed bugs</a:t>
            </a:r>
          </a:p>
          <a:p>
            <a:r>
              <a:rPr lang="en-US" dirty="0" smtClean="0"/>
              <a:t>Personal Safety/Secure medical professionals near college</a:t>
            </a:r>
          </a:p>
          <a:p>
            <a:r>
              <a:rPr lang="en-US" dirty="0" smtClean="0"/>
              <a:t>Weekly Budget/Credit Cards</a:t>
            </a:r>
          </a:p>
          <a:p>
            <a:r>
              <a:rPr lang="en-US" dirty="0" smtClean="0"/>
              <a:t>Address an envelope</a:t>
            </a:r>
          </a:p>
          <a:p>
            <a:r>
              <a:rPr lang="en-US" dirty="0" smtClean="0"/>
              <a:t>Dress/restaurant etiquette</a:t>
            </a:r>
          </a:p>
          <a:p>
            <a:r>
              <a:rPr lang="en-US" dirty="0" smtClean="0"/>
              <a:t>Proper tipping</a:t>
            </a:r>
          </a:p>
          <a:p>
            <a:r>
              <a:rPr lang="en-US" dirty="0" smtClean="0"/>
              <a:t>Research, purchase and/or return goods </a:t>
            </a:r>
          </a:p>
          <a:p>
            <a:r>
              <a:rPr lang="en-US" dirty="0" smtClean="0"/>
              <a:t>Phone conversation with professional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0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4"/>
            <a:ext cx="3767328" cy="3692525"/>
          </a:xfrm>
        </p:spPr>
        <p:txBody>
          <a:bodyPr>
            <a:noAutofit/>
          </a:bodyPr>
          <a:lstStyle/>
          <a:p>
            <a:r>
              <a:rPr lang="en-US" sz="1600" dirty="0" smtClean="0"/>
              <a:t>11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 Summer/12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 Summer: Official College Visits</a:t>
            </a:r>
          </a:p>
          <a:p>
            <a:r>
              <a:rPr lang="en-US" sz="1600" dirty="0" smtClean="0"/>
              <a:t>11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 Fall: Register with NCAA or NAIA clearinghouse</a:t>
            </a:r>
          </a:p>
          <a:p>
            <a:r>
              <a:rPr lang="en-US" sz="1600" dirty="0" smtClean="0"/>
              <a:t>11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 Spring: SAT and ACT</a:t>
            </a:r>
          </a:p>
          <a:p>
            <a:r>
              <a:rPr lang="en-US" sz="1600" dirty="0" smtClean="0"/>
              <a:t>August 1</a:t>
            </a:r>
            <a:r>
              <a:rPr lang="en-US" sz="1600" baseline="30000" dirty="0" smtClean="0"/>
              <a:t>st</a:t>
            </a:r>
            <a:r>
              <a:rPr lang="en-US" sz="1600" dirty="0" smtClean="0"/>
              <a:t> of 12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Grade: Common App available</a:t>
            </a:r>
          </a:p>
          <a:p>
            <a:r>
              <a:rPr lang="en-US" sz="1600" dirty="0" smtClean="0"/>
              <a:t>August-October 12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Grade: Complete Applications</a:t>
            </a:r>
          </a:p>
          <a:p>
            <a:r>
              <a:rPr lang="en-US" sz="1600" dirty="0" smtClean="0"/>
              <a:t>October-May: Apply for Scholarships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4"/>
            <a:ext cx="3767328" cy="384492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January 1</a:t>
            </a:r>
            <a:r>
              <a:rPr lang="en-US" baseline="30000" dirty="0" smtClean="0"/>
              <a:t>st</a:t>
            </a:r>
            <a:r>
              <a:rPr lang="en-US" dirty="0" smtClean="0"/>
              <a:t>: FAFSA is available</a:t>
            </a:r>
          </a:p>
          <a:p>
            <a:r>
              <a:rPr lang="en-US" dirty="0" smtClean="0"/>
              <a:t>January-March: On-campus housing sign-up</a:t>
            </a:r>
          </a:p>
          <a:p>
            <a:r>
              <a:rPr lang="en-US" dirty="0" smtClean="0"/>
              <a:t>March 1</a:t>
            </a:r>
            <a:r>
              <a:rPr lang="en-US" baseline="30000" dirty="0" smtClean="0"/>
              <a:t>st</a:t>
            </a:r>
            <a:r>
              <a:rPr lang="en-US" dirty="0" smtClean="0"/>
              <a:t>: FAFSA is due in Michigan</a:t>
            </a:r>
          </a:p>
          <a:p>
            <a:r>
              <a:rPr lang="en-US" dirty="0" smtClean="0"/>
              <a:t>April-May: Register for freshmen orientation</a:t>
            </a:r>
          </a:p>
          <a:p>
            <a:r>
              <a:rPr lang="en-US" dirty="0" smtClean="0"/>
              <a:t>May: Send transcripts from DE colleges to university you will be attending</a:t>
            </a:r>
          </a:p>
          <a:p>
            <a:r>
              <a:rPr lang="en-US" dirty="0" smtClean="0"/>
              <a:t>May-July: Complete freshmen orientation</a:t>
            </a:r>
          </a:p>
          <a:p>
            <a:r>
              <a:rPr lang="en-US" dirty="0" smtClean="0"/>
              <a:t>June: Send final transcript to college</a:t>
            </a:r>
          </a:p>
          <a:p>
            <a:r>
              <a:rPr lang="en-US" dirty="0" smtClean="0"/>
              <a:t>July-August: Tuition is due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00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Senior Year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39775" y="2362200"/>
            <a:ext cx="7662864" cy="42672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Senior picture/Baby picture: yearbook, slideshow, memory book-Please adhere to deadlines!</a:t>
            </a:r>
          </a:p>
          <a:p>
            <a:r>
              <a:rPr lang="en-US" dirty="0" smtClean="0"/>
              <a:t>Order cap/gown, invites, etc. through </a:t>
            </a:r>
            <a:r>
              <a:rPr lang="en-US" dirty="0" smtClean="0"/>
              <a:t>Herff</a:t>
            </a:r>
            <a:r>
              <a:rPr lang="en-US" dirty="0" smtClean="0"/>
              <a:t> Jones at school</a:t>
            </a:r>
          </a:p>
          <a:p>
            <a:r>
              <a:rPr lang="en-US" dirty="0" smtClean="0"/>
              <a:t>Jr/</a:t>
            </a:r>
            <a:r>
              <a:rPr lang="en-US" dirty="0" smtClean="0"/>
              <a:t>Sr</a:t>
            </a:r>
            <a:r>
              <a:rPr lang="en-US" dirty="0" smtClean="0"/>
              <a:t> Retreat: Last Friday in November before Thanksgiving; </a:t>
            </a:r>
            <a:r>
              <a:rPr lang="en-US" dirty="0" smtClean="0"/>
              <a:t>Cran</a:t>
            </a:r>
            <a:r>
              <a:rPr lang="en-US" dirty="0" smtClean="0"/>
              <a:t> Hill Ranch (Rodney, MI); all-day</a:t>
            </a:r>
          </a:p>
          <a:p>
            <a:r>
              <a:rPr lang="en-US" dirty="0" smtClean="0"/>
              <a:t>Service hour requirement must be met by end of 3</a:t>
            </a:r>
            <a:r>
              <a:rPr lang="en-US" baseline="30000" dirty="0" smtClean="0"/>
              <a:t>rd</a:t>
            </a:r>
            <a:r>
              <a:rPr lang="en-US" dirty="0" smtClean="0"/>
              <a:t> marking period of senior year to receive diploma at graduation</a:t>
            </a:r>
          </a:p>
          <a:p>
            <a:r>
              <a:rPr lang="en-US" dirty="0" smtClean="0"/>
              <a:t>SH Parish Graduation Mass: Sunday in May, wear graduation gown, all SHA graduates invited to attend regardless of faith</a:t>
            </a:r>
          </a:p>
          <a:p>
            <a:r>
              <a:rPr lang="en-US" dirty="0" smtClean="0"/>
              <a:t>Final Week of School for Seniors:</a:t>
            </a:r>
          </a:p>
          <a:p>
            <a:pPr lvl="1"/>
            <a:r>
              <a:rPr lang="en-US" dirty="0" smtClean="0"/>
              <a:t>Monday-Wednesday: Final Exams</a:t>
            </a:r>
          </a:p>
          <a:p>
            <a:pPr lvl="1"/>
            <a:r>
              <a:rPr lang="en-US" dirty="0" smtClean="0"/>
              <a:t>Wednesday: Jr./Sr. Awards Night in church</a:t>
            </a:r>
          </a:p>
          <a:p>
            <a:pPr lvl="1"/>
            <a:r>
              <a:rPr lang="en-US" dirty="0" smtClean="0"/>
              <a:t>Thursday: Senior Retreat</a:t>
            </a:r>
          </a:p>
          <a:p>
            <a:pPr lvl="1"/>
            <a:r>
              <a:rPr lang="en-US" dirty="0" smtClean="0"/>
              <a:t>Friday: Senior Mass,  graduation practice, walkthrough, breakfast with parents at Riverwood, and graduation (May 27)</a:t>
            </a:r>
          </a:p>
        </p:txBody>
      </p:sp>
    </p:spTree>
    <p:extLst>
      <p:ext uri="{BB962C8B-B14F-4D97-AF65-F5344CB8AC3E}">
        <p14:creationId xmlns:p14="http://schemas.microsoft.com/office/powerpoint/2010/main" val="177720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Helpful Sites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740664" y="2784474"/>
            <a:ext cx="3767328" cy="384492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Career/Job Information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areercruising.com</a:t>
            </a:r>
          </a:p>
          <a:p>
            <a:pPr lvl="1"/>
            <a:r>
              <a:rPr lang="en-US" dirty="0" smtClean="0"/>
              <a:t>mynextmove.org</a:t>
            </a:r>
          </a:p>
          <a:p>
            <a:pPr lvl="1"/>
            <a:r>
              <a:rPr lang="en-US" b="1" dirty="0" smtClean="0"/>
              <a:t>www.bls.gov/ooh</a:t>
            </a:r>
          </a:p>
          <a:p>
            <a:r>
              <a:rPr lang="en-US" dirty="0" smtClean="0"/>
              <a:t>College Search</a:t>
            </a:r>
          </a:p>
          <a:p>
            <a:pPr lvl="1"/>
            <a:r>
              <a:rPr lang="en-US" dirty="0" smtClean="0"/>
              <a:t>nces.edu.gov/</a:t>
            </a:r>
            <a:r>
              <a:rPr lang="en-US" dirty="0" smtClean="0"/>
              <a:t>collegenavigator</a:t>
            </a:r>
            <a:endParaRPr lang="en-US" dirty="0" smtClean="0"/>
          </a:p>
          <a:p>
            <a:pPr lvl="1"/>
            <a:r>
              <a:rPr lang="en-US" dirty="0"/>
              <a:t>m</a:t>
            </a:r>
            <a:r>
              <a:rPr lang="en-US" dirty="0" smtClean="0"/>
              <a:t>onstercollege.com</a:t>
            </a:r>
          </a:p>
          <a:p>
            <a:r>
              <a:rPr lang="en-US" dirty="0" smtClean="0"/>
              <a:t>ACT/SAT</a:t>
            </a:r>
          </a:p>
          <a:p>
            <a:pPr lvl="1"/>
            <a:r>
              <a:rPr lang="en-US" dirty="0" smtClean="0"/>
              <a:t>act.org and collegeboard.org</a:t>
            </a:r>
          </a:p>
          <a:p>
            <a:r>
              <a:rPr lang="en-US" dirty="0" smtClean="0"/>
              <a:t>NCAA</a:t>
            </a:r>
          </a:p>
          <a:p>
            <a:pPr lvl="1"/>
            <a:r>
              <a:rPr lang="en-US" dirty="0" smtClean="0"/>
              <a:t>Eligibilitycenter.org</a:t>
            </a:r>
          </a:p>
          <a:p>
            <a:r>
              <a:rPr lang="en-US" dirty="0" smtClean="0"/>
              <a:t>Military</a:t>
            </a:r>
          </a:p>
          <a:p>
            <a:pPr lvl="1"/>
            <a:r>
              <a:rPr lang="en-US" dirty="0" smtClean="0"/>
              <a:t>www.gibill.va.gov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34753" y="2784474"/>
            <a:ext cx="3767328" cy="3768725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Financial Aid</a:t>
            </a:r>
          </a:p>
          <a:p>
            <a:pPr lvl="1"/>
            <a:r>
              <a:rPr lang="en-US" dirty="0"/>
              <a:t>f</a:t>
            </a:r>
            <a:r>
              <a:rPr lang="en-US" dirty="0" smtClean="0"/>
              <a:t>inaid.org</a:t>
            </a:r>
          </a:p>
          <a:p>
            <a:pPr lvl="1"/>
            <a:r>
              <a:rPr lang="en-US" dirty="0" smtClean="0"/>
              <a:t>www.collegecost.edu.gov</a:t>
            </a:r>
          </a:p>
          <a:p>
            <a:pPr lvl="1"/>
            <a:r>
              <a:rPr lang="en-US" dirty="0" smtClean="0"/>
              <a:t>www.mappingyourfuture.org</a:t>
            </a:r>
            <a:endParaRPr lang="en-US" dirty="0" smtClean="0"/>
          </a:p>
          <a:p>
            <a:r>
              <a:rPr lang="en-US" dirty="0" smtClean="0"/>
              <a:t>Scholarships</a:t>
            </a:r>
          </a:p>
          <a:p>
            <a:pPr lvl="1"/>
            <a:r>
              <a:rPr lang="en-US" dirty="0" smtClean="0"/>
              <a:t>http://studentaid.ed.gov/types/grants-scholarships/finding-scholarships</a:t>
            </a:r>
          </a:p>
          <a:p>
            <a:pPr lvl="1"/>
            <a:r>
              <a:rPr lang="en-US" dirty="0" smtClean="0"/>
              <a:t>www.michigan.gov/ssg</a:t>
            </a:r>
            <a:endParaRPr lang="en-US" dirty="0" smtClean="0"/>
          </a:p>
          <a:p>
            <a:pPr lvl="1"/>
            <a:r>
              <a:rPr lang="en-US" dirty="0" smtClean="0"/>
              <a:t>fastweb.com</a:t>
            </a:r>
            <a:endParaRPr lang="en-US" dirty="0" smtClean="0"/>
          </a:p>
          <a:p>
            <a:pPr lvl="1"/>
            <a:r>
              <a:rPr lang="en-US" dirty="0" smtClean="0"/>
              <a:t>collegeboard.org</a:t>
            </a:r>
            <a:endParaRPr lang="en-US" dirty="0" smtClean="0"/>
          </a:p>
          <a:p>
            <a:pPr lvl="1"/>
            <a:r>
              <a:rPr lang="en-US" dirty="0"/>
              <a:t>e</a:t>
            </a:r>
            <a:r>
              <a:rPr lang="en-US" dirty="0" smtClean="0"/>
              <a:t>dudaris.com</a:t>
            </a:r>
          </a:p>
          <a:p>
            <a:pPr lvl="1"/>
            <a:r>
              <a:rPr lang="en-US" dirty="0" smtClean="0"/>
              <a:t>mpacf.org</a:t>
            </a:r>
          </a:p>
          <a:p>
            <a:pPr lvl="1"/>
            <a:r>
              <a:rPr lang="en-US" dirty="0" smtClean="0"/>
              <a:t>jrwatsonfoundation.org</a:t>
            </a:r>
          </a:p>
          <a:p>
            <a:pPr lvl="1"/>
            <a:r>
              <a:rPr lang="en-US" dirty="0" smtClean="0"/>
              <a:t>mycollegeoptions.org/MI/0/Michigan</a:t>
            </a:r>
          </a:p>
          <a:p>
            <a:pPr lvl="1"/>
            <a:r>
              <a:rPr lang="en-US" dirty="0" smtClean="0"/>
              <a:t>www.petersons.com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75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Common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Over 500 colleges and universities across the United States use the Common Application</a:t>
            </a:r>
          </a:p>
          <a:p>
            <a:pPr lvl="1"/>
            <a:r>
              <a:rPr lang="en-US" dirty="0" smtClean="0"/>
              <a:t>10 allow it in Michigan: U of M (required), Albion, Alma, Calvin, Hope, and other private schools</a:t>
            </a:r>
          </a:p>
          <a:p>
            <a:r>
              <a:rPr lang="en-US" dirty="0" smtClean="0"/>
              <a:t>Application that is available to any accepting school </a:t>
            </a:r>
          </a:p>
          <a:p>
            <a:pPr lvl="1"/>
            <a:r>
              <a:rPr lang="en-US" dirty="0" smtClean="0"/>
              <a:t>Application fees per institution apply</a:t>
            </a:r>
          </a:p>
          <a:p>
            <a:r>
              <a:rPr lang="en-US" dirty="0" smtClean="0"/>
              <a:t>Holistic Approach</a:t>
            </a:r>
          </a:p>
          <a:p>
            <a:pPr lvl="1"/>
            <a:r>
              <a:rPr lang="en-US" dirty="0" smtClean="0"/>
              <a:t>Extracurricular activities, letters of recommendation, essay and supplemental question responses (these may be required for certain schools)</a:t>
            </a:r>
          </a:p>
          <a:p>
            <a:r>
              <a:rPr lang="en-US" dirty="0" smtClean="0"/>
              <a:t>Available August 1</a:t>
            </a:r>
            <a:r>
              <a:rPr lang="en-US" baseline="30000" dirty="0" smtClean="0"/>
              <a:t>st</a:t>
            </a:r>
            <a:r>
              <a:rPr lang="en-US" dirty="0" smtClean="0"/>
              <a:t> –www.commonapp.org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072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Colleges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15 Public: </a:t>
            </a:r>
            <a:r>
              <a:rPr lang="en-US" dirty="0" smtClean="0"/>
              <a:t>MSU, SVSU, CMU, U of M</a:t>
            </a:r>
          </a:p>
          <a:p>
            <a:r>
              <a:rPr lang="en-US" dirty="0" smtClean="0"/>
              <a:t>40+ </a:t>
            </a:r>
            <a:r>
              <a:rPr lang="en-US" dirty="0" smtClean="0"/>
              <a:t>Private: </a:t>
            </a:r>
            <a:r>
              <a:rPr lang="en-US" dirty="0" smtClean="0"/>
              <a:t>Alma, Aquinas, Albion</a:t>
            </a:r>
          </a:p>
          <a:p>
            <a:r>
              <a:rPr lang="en-US" dirty="0" smtClean="0"/>
              <a:t>Community </a:t>
            </a:r>
            <a:r>
              <a:rPr lang="en-US" dirty="0" smtClean="0"/>
              <a:t>College: Delta, Mid-Michigan, Lansing </a:t>
            </a:r>
            <a:r>
              <a:rPr lang="en-US" dirty="0" smtClean="0"/>
              <a:t>CC</a:t>
            </a:r>
          </a:p>
          <a:p>
            <a:pPr lvl="1"/>
            <a:r>
              <a:rPr lang="en-US" dirty="0" smtClean="0"/>
              <a:t>Approximately ½ of Bachelor’s degree students earn credit from a community college</a:t>
            </a:r>
            <a:endParaRPr lang="en-US" dirty="0" smtClean="0"/>
          </a:p>
          <a:p>
            <a:r>
              <a:rPr lang="en-US" dirty="0" smtClean="0"/>
              <a:t>Specialty Schools: Kendall College of Art and </a:t>
            </a:r>
            <a:r>
              <a:rPr lang="en-US" dirty="0" smtClean="0"/>
              <a:t>Design, MJ Beauty College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65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Colleges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Naval Reserve Officers Training Corps (NROTC)</a:t>
            </a:r>
          </a:p>
          <a:p>
            <a:pPr lvl="1"/>
            <a:r>
              <a:rPr lang="en-US" dirty="0" smtClean="0"/>
              <a:t>University of Michigan-Ann Arbor and Dearborn</a:t>
            </a:r>
          </a:p>
          <a:p>
            <a:pPr lvl="1"/>
            <a:r>
              <a:rPr lang="en-US" dirty="0" smtClean="0"/>
              <a:t>Eastern Michigan University</a:t>
            </a:r>
          </a:p>
          <a:p>
            <a:r>
              <a:rPr lang="en-US" dirty="0" smtClean="0"/>
              <a:t>Army ROTC</a:t>
            </a:r>
          </a:p>
          <a:p>
            <a:pPr lvl="1"/>
            <a:r>
              <a:rPr lang="en-US" dirty="0" smtClean="0"/>
              <a:t>CMU, EMU, U of M, FSU, MSU, NMU, WMU, MTU and many others</a:t>
            </a:r>
          </a:p>
          <a:p>
            <a:r>
              <a:rPr lang="en-US" dirty="0" smtClean="0"/>
              <a:t>Air Force ROTC</a:t>
            </a:r>
          </a:p>
          <a:p>
            <a:pPr lvl="1"/>
            <a:r>
              <a:rPr lang="en-US" dirty="0" smtClean="0"/>
              <a:t>EMU, U of M, MTU, WSU, and many others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4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Colleges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Most selective (acceptance rate: 5-8%): Harvard, Stanford, Yale, Princeton, Columbia</a:t>
            </a:r>
          </a:p>
          <a:p>
            <a:r>
              <a:rPr lang="en-US" dirty="0" smtClean="0"/>
              <a:t>Highly selective (acceptance rate: 8-15%): US Naval Academy, MIT, Northwestern, Duke</a:t>
            </a:r>
            <a:endParaRPr lang="en-US" dirty="0"/>
          </a:p>
          <a:p>
            <a:r>
              <a:rPr lang="en-US" dirty="0" smtClean="0"/>
              <a:t>Selective (acceptance rate 20-33%): Notre Dame, UNC, Boston College, NYU, Michigan</a:t>
            </a:r>
          </a:p>
          <a:p>
            <a:pPr lvl="1"/>
            <a:r>
              <a:rPr lang="en-US" dirty="0" smtClean="0"/>
              <a:t>Michigan Selective: Michigan, MSU, GVSU</a:t>
            </a:r>
          </a:p>
          <a:p>
            <a:r>
              <a:rPr lang="en-US" dirty="0" smtClean="0"/>
              <a:t>Less Selective (acceptance rate 60-90%): CMU, Alma, SVSU, NMU</a:t>
            </a:r>
          </a:p>
          <a:p>
            <a:r>
              <a:rPr lang="en-US" dirty="0" smtClean="0"/>
              <a:t>Community Colleges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891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Requirements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39775" y="2770094"/>
            <a:ext cx="7662864" cy="3783106"/>
          </a:xfrm>
        </p:spPr>
        <p:txBody>
          <a:bodyPr>
            <a:normAutofit fontScale="40000" lnSpcReduction="20000"/>
          </a:bodyPr>
          <a:lstStyle/>
          <a:p>
            <a:r>
              <a:rPr lang="en-US" sz="4200" dirty="0" smtClean="0"/>
              <a:t>Most/Highly Selective: 3.8-4.0; 34-36 ACT composite</a:t>
            </a:r>
          </a:p>
          <a:p>
            <a:r>
              <a:rPr lang="en-US" sz="4200" dirty="0" smtClean="0"/>
              <a:t>Selective: 3.7-4.0; 32-36 ACT composite</a:t>
            </a:r>
          </a:p>
          <a:p>
            <a:r>
              <a:rPr lang="en-US" sz="4200" dirty="0" smtClean="0"/>
              <a:t>Less Selective: 2.5-3.5; 17-26 composite</a:t>
            </a:r>
          </a:p>
          <a:p>
            <a:r>
              <a:rPr lang="en-US" sz="4200" dirty="0" smtClean="0"/>
              <a:t>Community College: 2.0 and below; ACT not required with a placement </a:t>
            </a:r>
            <a:r>
              <a:rPr lang="en-US" sz="4200" dirty="0" smtClean="0"/>
              <a:t>test</a:t>
            </a:r>
          </a:p>
          <a:p>
            <a:r>
              <a:rPr lang="en-US" sz="4200" dirty="0"/>
              <a:t>ACT v SAT</a:t>
            </a:r>
          </a:p>
          <a:p>
            <a:pPr lvl="1"/>
            <a:r>
              <a:rPr lang="en-US" sz="4200" dirty="0"/>
              <a:t>SAT II, </a:t>
            </a:r>
            <a:r>
              <a:rPr lang="en-US" sz="4200" b="1" dirty="0"/>
              <a:t>SAT Subject </a:t>
            </a:r>
            <a:r>
              <a:rPr lang="en-US" sz="4200" b="1" dirty="0" smtClean="0"/>
              <a:t>tests</a:t>
            </a:r>
          </a:p>
          <a:p>
            <a:pPr lvl="2"/>
            <a:r>
              <a:rPr lang="en-US" sz="4200" dirty="0" smtClean="0"/>
              <a:t>2-3 are required by highly selective schools</a:t>
            </a:r>
          </a:p>
          <a:p>
            <a:pPr lvl="2"/>
            <a:r>
              <a:rPr lang="en-US" sz="4200" dirty="0" smtClean="0"/>
              <a:t>Some schools prefer one test in a subject related to academic major</a:t>
            </a:r>
            <a:endParaRPr lang="en-US" sz="4200" dirty="0"/>
          </a:p>
          <a:p>
            <a:pPr lvl="2"/>
            <a:r>
              <a:rPr lang="en-US" sz="4200" dirty="0"/>
              <a:t>Take SAT Subject tests when completed a related subject Ex. </a:t>
            </a:r>
            <a:r>
              <a:rPr lang="en-US" sz="4200" dirty="0" smtClean="0"/>
              <a:t>Biology at the end of Freshmen year</a:t>
            </a:r>
            <a:endParaRPr lang="en-US" sz="4200" dirty="0"/>
          </a:p>
          <a:p>
            <a:endParaRPr lang="en-US" sz="29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27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Academic Requirements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739775" y="2770094"/>
            <a:ext cx="7662864" cy="370690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Course </a:t>
            </a:r>
            <a:r>
              <a:rPr lang="en-US" sz="2800" dirty="0"/>
              <a:t>selection</a:t>
            </a:r>
          </a:p>
          <a:p>
            <a:pPr lvl="1"/>
            <a:r>
              <a:rPr lang="en-US" sz="2800" dirty="0"/>
              <a:t>AP vs. Dual Enrollment</a:t>
            </a:r>
          </a:p>
          <a:p>
            <a:r>
              <a:rPr lang="en-US" sz="2800" dirty="0"/>
              <a:t>Extracurricular </a:t>
            </a:r>
            <a:r>
              <a:rPr lang="en-US" sz="2800" dirty="0" smtClean="0"/>
              <a:t>Activities</a:t>
            </a:r>
            <a:endParaRPr lang="en-US" sz="2800" b="1" dirty="0"/>
          </a:p>
          <a:p>
            <a:r>
              <a:rPr lang="en-US" sz="2800" dirty="0"/>
              <a:t>Essays</a:t>
            </a:r>
          </a:p>
          <a:p>
            <a:r>
              <a:rPr lang="en-US" sz="2800" dirty="0"/>
              <a:t>Recommendations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64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s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Genesis.thmx</Template>
  <TotalTime>3077</TotalTime>
  <Words>2317</Words>
  <Application>Microsoft Office PowerPoint</Application>
  <PresentationFormat>On-screen Show (4:3)</PresentationFormat>
  <Paragraphs>335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Genesis</vt:lpstr>
      <vt:lpstr>College 101</vt:lpstr>
      <vt:lpstr>College Visits</vt:lpstr>
      <vt:lpstr>When to Apply</vt:lpstr>
      <vt:lpstr>The Common Application</vt:lpstr>
      <vt:lpstr>Comparing Colleges</vt:lpstr>
      <vt:lpstr>Comparing Colleges</vt:lpstr>
      <vt:lpstr>Comparing Colleges</vt:lpstr>
      <vt:lpstr>Academic Requirements</vt:lpstr>
      <vt:lpstr>Academic Requirements</vt:lpstr>
      <vt:lpstr>Grade Point Average</vt:lpstr>
      <vt:lpstr>ACT v. SAT</vt:lpstr>
      <vt:lpstr>How to Prepare</vt:lpstr>
      <vt:lpstr>Extracurricular Activities</vt:lpstr>
      <vt:lpstr>Essays</vt:lpstr>
      <vt:lpstr>Letters of Recommendation</vt:lpstr>
      <vt:lpstr>How to Choose?</vt:lpstr>
      <vt:lpstr>How to Choose?</vt:lpstr>
      <vt:lpstr>Student-Athletes</vt:lpstr>
      <vt:lpstr>Applications</vt:lpstr>
      <vt:lpstr>Application Necessities</vt:lpstr>
      <vt:lpstr>How America Pays for College</vt:lpstr>
      <vt:lpstr>Cost of Attendance</vt:lpstr>
      <vt:lpstr>Scholarships</vt:lpstr>
      <vt:lpstr>Financial Aid</vt:lpstr>
      <vt:lpstr>Types of Financial Aid</vt:lpstr>
      <vt:lpstr>Types of Financial Aid</vt:lpstr>
      <vt:lpstr>Ways to Save Money</vt:lpstr>
      <vt:lpstr>Housing</vt:lpstr>
      <vt:lpstr>Orientation</vt:lpstr>
      <vt:lpstr>Last Steps</vt:lpstr>
      <vt:lpstr>Before They Go…</vt:lpstr>
      <vt:lpstr>Timeline Summary</vt:lpstr>
      <vt:lpstr>Senior Year</vt:lpstr>
      <vt:lpstr>Helpful Sites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101</dc:title>
  <dc:creator>Marie Richards</dc:creator>
  <cp:lastModifiedBy>Marie Richards</cp:lastModifiedBy>
  <cp:revision>62</cp:revision>
  <cp:lastPrinted>2015-10-28T12:21:49Z</cp:lastPrinted>
  <dcterms:created xsi:type="dcterms:W3CDTF">2014-10-28T21:35:57Z</dcterms:created>
  <dcterms:modified xsi:type="dcterms:W3CDTF">2015-10-29T11:44:35Z</dcterms:modified>
</cp:coreProperties>
</file>